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33.png"/><Relationship Id="rId16" Type="http://schemas.openxmlformats.org/officeDocument/2006/relationships/image" Target="../media/image34.png"/><Relationship Id="rId17" Type="http://schemas.openxmlformats.org/officeDocument/2006/relationships/image" Target="../media/image35.png"/><Relationship Id="rId18" Type="http://schemas.openxmlformats.org/officeDocument/2006/relationships/image" Target="../media/image36.png"/><Relationship Id="rId19" Type="http://schemas.openxmlformats.org/officeDocument/2006/relationships/image" Target="../media/image37.png"/><Relationship Id="rId20" Type="http://schemas.openxmlformats.org/officeDocument/2006/relationships/image" Target="../media/image38.png"/><Relationship Id="rId21" Type="http://schemas.openxmlformats.org/officeDocument/2006/relationships/image" Target="../media/image39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Lontium Semiconductor</a:t>
            </a:r>
            <a:r>
              <a:rPr dirty="0" spc="-40"/>
              <a:t> </a:t>
            </a:r>
            <a:r>
              <a:rPr dirty="0" spc="-5"/>
              <a:t>Corporation</a:t>
            </a: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pc="-25"/>
              <a:t>LT9611 </a:t>
            </a:r>
            <a:r>
              <a:rPr dirty="0" spc="-5"/>
              <a:t>Product Brief – Rev</a:t>
            </a:r>
            <a:r>
              <a:rPr dirty="0" spc="15"/>
              <a:t> </a:t>
            </a:r>
            <a:r>
              <a:rPr dirty="0" spc="-10"/>
              <a:t>1.0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Lontium Semiconductor</a:t>
            </a:r>
            <a:r>
              <a:rPr dirty="0" spc="-40"/>
              <a:t> </a:t>
            </a:r>
            <a:r>
              <a:rPr dirty="0" spc="-5"/>
              <a:t>Corporation</a:t>
            </a: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pc="-25"/>
              <a:t>LT9611 </a:t>
            </a:r>
            <a:r>
              <a:rPr dirty="0" spc="-5"/>
              <a:t>Product Brief – Rev</a:t>
            </a:r>
            <a:r>
              <a:rPr dirty="0" spc="15"/>
              <a:t> </a:t>
            </a:r>
            <a:r>
              <a:rPr dirty="0" spc="-10"/>
              <a:t>1.0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44473" y="7837169"/>
            <a:ext cx="622554" cy="485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082504" y="7458729"/>
            <a:ext cx="526268" cy="5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41882" y="7056119"/>
            <a:ext cx="669036" cy="6690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652777" y="6749795"/>
            <a:ext cx="574548" cy="574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963673" y="6618731"/>
            <a:ext cx="484631" cy="4846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2114550" y="6281928"/>
            <a:ext cx="601027" cy="6012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2445257" y="5904738"/>
            <a:ext cx="717042" cy="7170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024830" y="5521452"/>
            <a:ext cx="522184" cy="52048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335845" y="5205174"/>
            <a:ext cx="526494" cy="5268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5115" y="4802123"/>
            <a:ext cx="669798" cy="66979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926585" y="4526279"/>
            <a:ext cx="485393" cy="6141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194809" y="4386834"/>
            <a:ext cx="485393" cy="4853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4347209" y="4140136"/>
            <a:ext cx="579179" cy="5796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4655058" y="3778758"/>
            <a:ext cx="637793" cy="63322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4943855" y="3454146"/>
            <a:ext cx="669036" cy="6690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5253990" y="3148583"/>
            <a:ext cx="574548" cy="5745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5564885" y="3016757"/>
            <a:ext cx="485393" cy="48539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5795009" y="2779776"/>
            <a:ext cx="599693" cy="59969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6025896" y="2556510"/>
            <a:ext cx="621792" cy="4846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07390" y="2520946"/>
            <a:ext cx="2952750" cy="5709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902455" y="2466839"/>
            <a:ext cx="2951479" cy="5896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Lontium Semiconductor</a:t>
            </a:r>
            <a:r>
              <a:rPr dirty="0" spc="-40"/>
              <a:t> </a:t>
            </a:r>
            <a:r>
              <a:rPr dirty="0" spc="-5"/>
              <a:t>Corporation</a:t>
            </a: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pc="-25"/>
              <a:t>LT9611 </a:t>
            </a:r>
            <a:r>
              <a:rPr dirty="0" spc="-5"/>
              <a:t>Product Brief – Rev</a:t>
            </a:r>
            <a:r>
              <a:rPr dirty="0" spc="15"/>
              <a:t> </a:t>
            </a:r>
            <a:r>
              <a:rPr dirty="0" spc="-10"/>
              <a:t>1.0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Lontium Semiconductor</a:t>
            </a:r>
            <a:r>
              <a:rPr dirty="0" spc="-40"/>
              <a:t> </a:t>
            </a:r>
            <a:r>
              <a:rPr dirty="0" spc="-5"/>
              <a:t>Corporation</a:t>
            </a: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pc="-25"/>
              <a:t>LT9611 </a:t>
            </a:r>
            <a:r>
              <a:rPr dirty="0" spc="-5"/>
              <a:t>Product Brief – Rev</a:t>
            </a:r>
            <a:r>
              <a:rPr dirty="0" spc="15"/>
              <a:t> </a:t>
            </a:r>
            <a:r>
              <a:rPr dirty="0" spc="-10"/>
              <a:t>1.0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44473" y="7837169"/>
            <a:ext cx="622554" cy="485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082504" y="7458729"/>
            <a:ext cx="526268" cy="5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41882" y="7056119"/>
            <a:ext cx="669036" cy="6690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652777" y="6749795"/>
            <a:ext cx="574548" cy="574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963673" y="6618731"/>
            <a:ext cx="484631" cy="4846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2114550" y="6281928"/>
            <a:ext cx="601027" cy="6012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2445257" y="5904738"/>
            <a:ext cx="717042" cy="7170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024830" y="5521452"/>
            <a:ext cx="522184" cy="52048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335845" y="5205174"/>
            <a:ext cx="526494" cy="5268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5115" y="4802123"/>
            <a:ext cx="669798" cy="66979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926585" y="4526279"/>
            <a:ext cx="485393" cy="6141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194809" y="4386834"/>
            <a:ext cx="485393" cy="4853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4347209" y="4140136"/>
            <a:ext cx="579179" cy="5796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4655058" y="3778758"/>
            <a:ext cx="637793" cy="63322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4943855" y="3454146"/>
            <a:ext cx="669036" cy="6690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5253990" y="3148583"/>
            <a:ext cx="574548" cy="5745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5564885" y="3016757"/>
            <a:ext cx="485393" cy="48539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5795009" y="2779776"/>
            <a:ext cx="599693" cy="59969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6025896" y="2556510"/>
            <a:ext cx="621792" cy="4846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720090" y="1327785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 h="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8381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3006089" y="1327785"/>
            <a:ext cx="3834765" cy="0"/>
          </a:xfrm>
          <a:custGeom>
            <a:avLst/>
            <a:gdLst/>
            <a:ahLst/>
            <a:cxnLst/>
            <a:rect l="l" t="t" r="r" b="b"/>
            <a:pathLst>
              <a:path w="3834765" h="0">
                <a:moveTo>
                  <a:pt x="0" y="0"/>
                </a:moveTo>
                <a:lnTo>
                  <a:pt x="3834384" y="0"/>
                </a:lnTo>
              </a:path>
            </a:pathLst>
          </a:custGeom>
          <a:ln w="838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720090" y="720090"/>
            <a:ext cx="1884324" cy="5905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740663" y="9659873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 h="0">
                <a:moveTo>
                  <a:pt x="0" y="0"/>
                </a:moveTo>
                <a:lnTo>
                  <a:pt x="609066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Lontium Semiconductor</a:t>
            </a:r>
            <a:r>
              <a:rPr dirty="0" spc="-40"/>
              <a:t> </a:t>
            </a:r>
            <a:r>
              <a:rPr dirty="0" spc="-5"/>
              <a:t>Corporation</a:t>
            </a: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pc="-25"/>
              <a:t>LT9611 </a:t>
            </a:r>
            <a:r>
              <a:rPr dirty="0" spc="-5"/>
              <a:t>Product Brief – Rev</a:t>
            </a:r>
            <a:r>
              <a:rPr dirty="0" spc="15"/>
              <a:t> </a:t>
            </a:r>
            <a:r>
              <a:rPr dirty="0" spc="-10"/>
              <a:t>1.0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390" y="1305859"/>
            <a:ext cx="4232275" cy="817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07390" y="9654949"/>
            <a:ext cx="1854200" cy="319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Lontium Semiconductor</a:t>
            </a:r>
            <a:r>
              <a:rPr dirty="0" spc="-40"/>
              <a:t> </a:t>
            </a:r>
            <a:r>
              <a:rPr dirty="0" spc="-5"/>
              <a:t>Corporation</a:t>
            </a: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pc="-25"/>
              <a:t>LT9611 </a:t>
            </a:r>
            <a:r>
              <a:rPr dirty="0" spc="-5"/>
              <a:t>Product Brief – Rev</a:t>
            </a:r>
            <a:r>
              <a:rPr dirty="0" spc="15"/>
              <a:t> </a:t>
            </a:r>
            <a:r>
              <a:rPr dirty="0" spc="-10"/>
              <a:t>1.0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592576" y="9788732"/>
            <a:ext cx="1270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9.jpg"/><Relationship Id="rId3" Type="http://schemas.openxmlformats.org/officeDocument/2006/relationships/hyperlink" Target="http://www.lontiumsemi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23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Relationship Id="rId10" Type="http://schemas.openxmlformats.org/officeDocument/2006/relationships/image" Target="../media/image47.png"/><Relationship Id="rId11" Type="http://schemas.openxmlformats.org/officeDocument/2006/relationships/image" Target="../media/image29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Relationship Id="rId14" Type="http://schemas.openxmlformats.org/officeDocument/2006/relationships/image" Target="../media/image50.png"/><Relationship Id="rId15" Type="http://schemas.openxmlformats.org/officeDocument/2006/relationships/image" Target="../media/image33.png"/><Relationship Id="rId16" Type="http://schemas.openxmlformats.org/officeDocument/2006/relationships/image" Target="../media/image51.png"/><Relationship Id="rId17" Type="http://schemas.openxmlformats.org/officeDocument/2006/relationships/image" Target="../media/image52.png"/><Relationship Id="rId18" Type="http://schemas.openxmlformats.org/officeDocument/2006/relationships/image" Target="../media/image53.png"/><Relationship Id="rId19" Type="http://schemas.openxmlformats.org/officeDocument/2006/relationships/image" Target="../media/image18.png"/><Relationship Id="rId20" Type="http://schemas.openxmlformats.org/officeDocument/2006/relationships/image" Target="../media/image38.png"/><Relationship Id="rId21" Type="http://schemas.openxmlformats.org/officeDocument/2006/relationships/image" Target="../media/image39.jpg"/><Relationship Id="rId22" Type="http://schemas.openxmlformats.org/officeDocument/2006/relationships/image" Target="../media/image54.png"/><Relationship Id="rId23" Type="http://schemas.openxmlformats.org/officeDocument/2006/relationships/image" Target="../media/image55.png"/><Relationship Id="rId24" Type="http://schemas.openxmlformats.org/officeDocument/2006/relationships/image" Target="../media/image56.png"/><Relationship Id="rId25" Type="http://schemas.openxmlformats.org/officeDocument/2006/relationships/image" Target="../media/image57.png"/><Relationship Id="rId26" Type="http://schemas.openxmlformats.org/officeDocument/2006/relationships/image" Target="../media/image58.png"/><Relationship Id="rId27" Type="http://schemas.openxmlformats.org/officeDocument/2006/relationships/image" Target="../media/image59.png"/><Relationship Id="rId28" Type="http://schemas.openxmlformats.org/officeDocument/2006/relationships/image" Target="../media/image60.png"/><Relationship Id="rId29" Type="http://schemas.openxmlformats.org/officeDocument/2006/relationships/image" Target="../media/image61.png"/><Relationship Id="rId30" Type="http://schemas.openxmlformats.org/officeDocument/2006/relationships/image" Target="../media/image62.png"/><Relationship Id="rId31" Type="http://schemas.openxmlformats.org/officeDocument/2006/relationships/hyperlink" Target="http://www.lontiumsemi.com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lontiumsemi.com/" TargetMode="External"/><Relationship Id="rId3" Type="http://schemas.openxmlformats.org/officeDocument/2006/relationships/hyperlink" Target="mailto:support@lontium.com" TargetMode="External"/><Relationship Id="rId4" Type="http://schemas.openxmlformats.org/officeDocument/2006/relationships/hyperlink" Target="mailto:sales@lontium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3389" y="1183636"/>
            <a:ext cx="385952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FF0000"/>
                </a:solidFill>
                <a:latin typeface="Arial"/>
                <a:cs typeface="Arial"/>
              </a:rPr>
              <a:t>LT9611 </a:t>
            </a:r>
            <a:r>
              <a:rPr dirty="0" sz="900" spc="-15">
                <a:solidFill>
                  <a:srgbClr val="FF0000"/>
                </a:solidFill>
                <a:latin typeface="Arial"/>
                <a:cs typeface="Arial"/>
              </a:rPr>
              <a:t>ADVANCE INFORMATION </a:t>
            </a:r>
            <a:r>
              <a:rPr dirty="0" sz="900" spc="-5">
                <a:solidFill>
                  <a:srgbClr val="FF0000"/>
                </a:solidFill>
                <a:latin typeface="Arial"/>
                <a:cs typeface="Arial"/>
              </a:rPr>
              <a:t>– CONFIDENTIAL AND</a:t>
            </a:r>
            <a:r>
              <a:rPr dirty="0" sz="900" spc="-9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900" spc="-15">
                <a:solidFill>
                  <a:srgbClr val="FF0000"/>
                </a:solidFill>
                <a:latin typeface="Arial"/>
                <a:cs typeface="Arial"/>
              </a:rPr>
              <a:t>PROPRIETARY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90" y="1327785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 h="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8381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06089" y="1327785"/>
            <a:ext cx="3834765" cy="0"/>
          </a:xfrm>
          <a:custGeom>
            <a:avLst/>
            <a:gdLst/>
            <a:ahLst/>
            <a:cxnLst/>
            <a:rect l="l" t="t" r="r" b="b"/>
            <a:pathLst>
              <a:path w="3834765" h="0">
                <a:moveTo>
                  <a:pt x="0" y="0"/>
                </a:moveTo>
                <a:lnTo>
                  <a:pt x="3834384" y="0"/>
                </a:lnTo>
              </a:path>
            </a:pathLst>
          </a:custGeom>
          <a:ln w="838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0090" y="720090"/>
            <a:ext cx="1884324" cy="59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0663" y="9659873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 h="0">
                <a:moveTo>
                  <a:pt x="0" y="0"/>
                </a:moveTo>
                <a:lnTo>
                  <a:pt x="609066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pc="-55"/>
              <a:t>LT9611 </a:t>
            </a:r>
            <a:r>
              <a:rPr dirty="0" spc="-5"/>
              <a:t>--- Product</a:t>
            </a:r>
            <a:r>
              <a:rPr dirty="0" spc="45"/>
              <a:t> </a:t>
            </a:r>
            <a:r>
              <a:rPr dirty="0" spc="-5"/>
              <a:t>Brief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pc="-5" b="0">
                <a:solidFill>
                  <a:srgbClr val="FF0000"/>
                </a:solidFill>
                <a:latin typeface="Arial"/>
                <a:cs typeface="Arial"/>
              </a:rPr>
              <a:t>2-Port MIPI to HDMI1.4</a:t>
            </a:r>
            <a:r>
              <a:rPr dirty="0" spc="-70" b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pc="-5" b="0">
                <a:solidFill>
                  <a:srgbClr val="FF0000"/>
                </a:solidFill>
                <a:latin typeface="Arial"/>
                <a:cs typeface="Arial"/>
              </a:rPr>
              <a:t>Converter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Features</a:t>
            </a:r>
          </a:p>
          <a:p>
            <a:pPr marL="138430" indent="-125730">
              <a:lnSpc>
                <a:spcPct val="100000"/>
              </a:lnSpc>
              <a:spcBef>
                <a:spcPts val="104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z="900" spc="-35"/>
              <a:t>Dual-Port </a:t>
            </a:r>
            <a:r>
              <a:rPr dirty="0" sz="900" spc="-30"/>
              <a:t>MIPI® </a:t>
            </a:r>
            <a:r>
              <a:rPr dirty="0" sz="900" spc="-35"/>
              <a:t>DSI/CSI</a:t>
            </a:r>
            <a:r>
              <a:rPr dirty="0" sz="900" spc="15"/>
              <a:t> </a:t>
            </a:r>
            <a:r>
              <a:rPr dirty="0" sz="900" spc="-35"/>
              <a:t>Receiver</a:t>
            </a:r>
            <a:endParaRPr sz="900"/>
          </a:p>
          <a:p>
            <a:pPr lvl="1" marL="300355" marR="5080" indent="-107314">
              <a:lnSpc>
                <a:spcPct val="143300"/>
              </a:lnSpc>
              <a:spcBef>
                <a:spcPts val="1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Compliant </a:t>
            </a:r>
            <a:r>
              <a:rPr dirty="0" sz="900" spc="-30">
                <a:latin typeface="Arial"/>
                <a:cs typeface="Arial"/>
              </a:rPr>
              <a:t>with </a:t>
            </a:r>
            <a:r>
              <a:rPr dirty="0" sz="900" spc="-35">
                <a:latin typeface="Arial"/>
                <a:cs typeface="Arial"/>
              </a:rPr>
              <a:t>D-PHY1.2 ,DSI1.2/CSI-2 </a:t>
            </a:r>
            <a:r>
              <a:rPr dirty="0" sz="900" spc="-30">
                <a:latin typeface="Arial"/>
                <a:cs typeface="Arial"/>
              </a:rPr>
              <a:t>1.00 </a:t>
            </a:r>
            <a:r>
              <a:rPr dirty="0" sz="900" spc="-25">
                <a:latin typeface="Arial"/>
                <a:cs typeface="Arial"/>
              </a:rPr>
              <a:t>and DCS  </a:t>
            </a:r>
            <a:r>
              <a:rPr dirty="0" sz="900" spc="-40">
                <a:latin typeface="Arial"/>
                <a:cs typeface="Arial"/>
              </a:rPr>
              <a:t>1.02.00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1~2 </a:t>
            </a:r>
            <a:r>
              <a:rPr dirty="0" sz="900" spc="-35">
                <a:latin typeface="Arial"/>
                <a:cs typeface="Arial"/>
              </a:rPr>
              <a:t>Configurable</a:t>
            </a:r>
            <a:r>
              <a:rPr dirty="0" sz="900" spc="-105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Port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5">
                <a:latin typeface="Arial"/>
                <a:cs typeface="Arial"/>
              </a:rPr>
              <a:t>1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Clock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Lane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1~4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Configurable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Data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Lanes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6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80Mb/s~2Gb/s </a:t>
            </a:r>
            <a:r>
              <a:rPr dirty="0" sz="900" spc="-25">
                <a:latin typeface="Arial"/>
                <a:cs typeface="Arial"/>
              </a:rPr>
              <a:t>per </a:t>
            </a:r>
            <a:r>
              <a:rPr dirty="0" sz="900" spc="-30">
                <a:latin typeface="Arial"/>
                <a:cs typeface="Arial"/>
              </a:rPr>
              <a:t>Data</a:t>
            </a:r>
            <a:r>
              <a:rPr dirty="0" sz="900" spc="-12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Lane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Data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Port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,Data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Lane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Polarity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Swapping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Internal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Rterm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Calibration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with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Less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than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5%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Error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Programmable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Equalization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6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Burst Mode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 spc="-35">
                <a:latin typeface="Arial"/>
                <a:cs typeface="Arial"/>
              </a:rPr>
              <a:t>Non-Burst </a:t>
            </a:r>
            <a:r>
              <a:rPr dirty="0" sz="900" spc="-30">
                <a:latin typeface="Arial"/>
                <a:cs typeface="Arial"/>
              </a:rPr>
              <a:t>Mode</a:t>
            </a:r>
            <a:r>
              <a:rPr dirty="0" sz="900" spc="-18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Supported</a:t>
            </a:r>
            <a:endParaRPr sz="900">
              <a:latin typeface="Arial"/>
              <a:cs typeface="Arial"/>
            </a:endParaRPr>
          </a:p>
          <a:p>
            <a:pPr lvl="1" marL="300355" marR="7620" indent="-107314">
              <a:lnSpc>
                <a:spcPct val="143900"/>
              </a:lnSpc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Dual Port </a:t>
            </a:r>
            <a:r>
              <a:rPr dirty="0" sz="900" spc="-35">
                <a:latin typeface="Arial"/>
                <a:cs typeface="Arial"/>
              </a:rPr>
              <a:t>Odd-Even </a:t>
            </a:r>
            <a:r>
              <a:rPr dirty="0" sz="900" spc="-30">
                <a:latin typeface="Arial"/>
                <a:cs typeface="Arial"/>
              </a:rPr>
              <a:t>Mode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 spc="-35">
                <a:latin typeface="Arial"/>
                <a:cs typeface="Arial"/>
              </a:rPr>
              <a:t>Left-Right </a:t>
            </a:r>
            <a:r>
              <a:rPr dirty="0" sz="900" spc="-40">
                <a:latin typeface="Arial"/>
                <a:cs typeface="Arial"/>
              </a:rPr>
              <a:t>Mode  </a:t>
            </a:r>
            <a:r>
              <a:rPr dirty="0" sz="900" spc="-35">
                <a:latin typeface="Arial"/>
                <a:cs typeface="Arial"/>
              </a:rPr>
              <a:t>Supported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Support </a:t>
            </a:r>
            <a:r>
              <a:rPr dirty="0" sz="900" spc="-20">
                <a:latin typeface="Arial"/>
                <a:cs typeface="Arial"/>
              </a:rPr>
              <a:t>up to </a:t>
            </a:r>
            <a:r>
              <a:rPr dirty="0" sz="900" spc="-30">
                <a:latin typeface="Arial"/>
                <a:cs typeface="Arial"/>
              </a:rPr>
              <a:t>24-bit</a:t>
            </a:r>
            <a:r>
              <a:rPr dirty="0" sz="900" spc="1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RGB and YUV </a:t>
            </a:r>
            <a:r>
              <a:rPr dirty="0" sz="900" spc="-30">
                <a:latin typeface="Arial"/>
                <a:cs typeface="Arial"/>
              </a:rPr>
              <a:t>Data </a:t>
            </a:r>
            <a:r>
              <a:rPr dirty="0" sz="900" spc="-35">
                <a:latin typeface="Arial"/>
                <a:cs typeface="Arial"/>
              </a:rPr>
              <a:t>Format</a:t>
            </a:r>
            <a:endParaRPr sz="900">
              <a:latin typeface="Arial"/>
              <a:cs typeface="Arial"/>
            </a:endParaRPr>
          </a:p>
          <a:p>
            <a:pPr marL="138430" indent="-125730">
              <a:lnSpc>
                <a:spcPct val="100000"/>
              </a:lnSpc>
              <a:spcBef>
                <a:spcPts val="515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z="900" spc="-30"/>
              <a:t>HDMI1.4</a:t>
            </a:r>
            <a:r>
              <a:rPr dirty="0" sz="900" spc="-65"/>
              <a:t> </a:t>
            </a:r>
            <a:r>
              <a:rPr dirty="0" sz="900" spc="-35"/>
              <a:t>Transmitter</a:t>
            </a:r>
            <a:endParaRPr sz="900"/>
          </a:p>
          <a:p>
            <a:pPr lvl="1" marL="300355" indent="-107314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Compliant with HDMI1.4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15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HDCP1.4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Resolution </a:t>
            </a:r>
            <a:r>
              <a:rPr dirty="0" sz="900" spc="-20">
                <a:latin typeface="Arial"/>
                <a:cs typeface="Arial"/>
              </a:rPr>
              <a:t>Up to 4K</a:t>
            </a:r>
            <a:r>
              <a:rPr dirty="0" sz="900" spc="-18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30Hz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Programmable </a:t>
            </a:r>
            <a:r>
              <a:rPr dirty="0" sz="900" spc="-30">
                <a:latin typeface="Arial"/>
                <a:cs typeface="Arial"/>
              </a:rPr>
              <a:t>output swing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15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pre-emphasis</a:t>
            </a:r>
            <a:endParaRPr sz="900">
              <a:latin typeface="Arial"/>
              <a:cs typeface="Arial"/>
            </a:endParaRPr>
          </a:p>
          <a:p>
            <a:pPr lvl="1" marL="300355" marR="5080" indent="-107314">
              <a:lnSpc>
                <a:spcPts val="1550"/>
              </a:lnSpc>
              <a:spcBef>
                <a:spcPts val="12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Fully hardware </a:t>
            </a:r>
            <a:r>
              <a:rPr dirty="0" sz="900" spc="-35">
                <a:latin typeface="Arial"/>
                <a:cs typeface="Arial"/>
              </a:rPr>
              <a:t>controlled </a:t>
            </a:r>
            <a:r>
              <a:rPr dirty="0" sz="900" spc="-20">
                <a:latin typeface="Arial"/>
                <a:cs typeface="Arial"/>
              </a:rPr>
              <a:t>or </a:t>
            </a:r>
            <a:r>
              <a:rPr dirty="0" sz="900" spc="-30">
                <a:latin typeface="Arial"/>
                <a:cs typeface="Arial"/>
              </a:rPr>
              <a:t>optional software controlled  HDCP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operations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35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Integrated </a:t>
            </a:r>
            <a:r>
              <a:rPr dirty="0" sz="900" spc="-25">
                <a:latin typeface="Arial"/>
                <a:cs typeface="Arial"/>
              </a:rPr>
              <a:t>CEC</a:t>
            </a:r>
            <a:r>
              <a:rPr dirty="0" sz="900" spc="-8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controller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Integrated </a:t>
            </a:r>
            <a:r>
              <a:rPr dirty="0" sz="900" spc="-25">
                <a:latin typeface="Arial"/>
                <a:cs typeface="Arial"/>
              </a:rPr>
              <a:t>EDID </a:t>
            </a:r>
            <a:r>
              <a:rPr dirty="0" sz="900" spc="-30">
                <a:latin typeface="Arial"/>
                <a:cs typeface="Arial"/>
              </a:rPr>
              <a:t>shadow </a:t>
            </a:r>
            <a:r>
              <a:rPr dirty="0" sz="900" spc="-25">
                <a:latin typeface="Arial"/>
                <a:cs typeface="Arial"/>
              </a:rPr>
              <a:t>RAM and </a:t>
            </a:r>
            <a:r>
              <a:rPr dirty="0" sz="900" spc="-30">
                <a:latin typeface="Arial"/>
                <a:cs typeface="Arial"/>
              </a:rPr>
              <a:t>embedded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EDID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0">
                <a:latin typeface="Arial"/>
                <a:cs typeface="Arial"/>
              </a:rPr>
              <a:t>5V </a:t>
            </a:r>
            <a:r>
              <a:rPr dirty="0" sz="900" spc="-35">
                <a:latin typeface="Arial"/>
                <a:cs typeface="Arial"/>
              </a:rPr>
              <a:t>tolerance </a:t>
            </a:r>
            <a:r>
              <a:rPr dirty="0" sz="900" spc="-30">
                <a:latin typeface="Arial"/>
                <a:cs typeface="Arial"/>
              </a:rPr>
              <a:t>DDC/HPD</a:t>
            </a:r>
            <a:r>
              <a:rPr dirty="0" sz="900" spc="-13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I/Os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Both </a:t>
            </a:r>
            <a:r>
              <a:rPr dirty="0" sz="900" spc="-35">
                <a:latin typeface="Arial"/>
                <a:cs typeface="Arial"/>
              </a:rPr>
              <a:t>AC-coupling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 spc="-35">
                <a:latin typeface="Arial"/>
                <a:cs typeface="Arial"/>
              </a:rPr>
              <a:t>DC-coupling</a:t>
            </a:r>
            <a:r>
              <a:rPr dirty="0" sz="900" spc="-14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Supported</a:t>
            </a:r>
            <a:endParaRPr sz="900">
              <a:latin typeface="Arial"/>
              <a:cs typeface="Arial"/>
            </a:endParaRPr>
          </a:p>
          <a:p>
            <a:pPr marL="138430" indent="-125730">
              <a:lnSpc>
                <a:spcPct val="100000"/>
              </a:lnSpc>
              <a:spcBef>
                <a:spcPts val="525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z="900" spc="-35"/>
              <a:t>Miscellaneous</a:t>
            </a:r>
            <a:endParaRPr sz="900"/>
          </a:p>
          <a:p>
            <a:pPr lvl="1" marL="300355" indent="-107314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1.8V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 spc="-30">
                <a:latin typeface="Arial"/>
                <a:cs typeface="Arial"/>
              </a:rPr>
              <a:t>3.3V Power</a:t>
            </a:r>
            <a:r>
              <a:rPr dirty="0" sz="900" spc="-1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Supply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6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Support 100KHz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 spc="-30">
                <a:latin typeface="Arial"/>
                <a:cs typeface="Arial"/>
              </a:rPr>
              <a:t>400KHz </a:t>
            </a:r>
            <a:r>
              <a:rPr dirty="0" sz="900" spc="-25">
                <a:latin typeface="Arial"/>
                <a:cs typeface="Arial"/>
              </a:rPr>
              <a:t>I2C</a:t>
            </a:r>
            <a:r>
              <a:rPr dirty="0" sz="900" spc="-19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Slave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Support MIPI DCS</a:t>
            </a:r>
            <a:r>
              <a:rPr dirty="0" sz="900" spc="-12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Config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73025" rIns="0" bIns="0" rtlCol="0" vert="horz">
            <a:spAutoFit/>
          </a:bodyPr>
          <a:lstStyle/>
          <a:p>
            <a:pPr marL="300355" indent="-107314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pc="-30"/>
              <a:t>Support</a:t>
            </a:r>
            <a:r>
              <a:rPr dirty="0" spc="-65"/>
              <a:t> </a:t>
            </a:r>
            <a:r>
              <a:rPr dirty="0" spc="-20"/>
              <a:t>up</a:t>
            </a:r>
            <a:r>
              <a:rPr dirty="0" spc="-60"/>
              <a:t> </a:t>
            </a:r>
            <a:r>
              <a:rPr dirty="0" spc="-20"/>
              <a:t>to</a:t>
            </a:r>
            <a:r>
              <a:rPr dirty="0" spc="-60"/>
              <a:t> </a:t>
            </a:r>
            <a:r>
              <a:rPr dirty="0" spc="-25"/>
              <a:t>8-CH</a:t>
            </a:r>
            <a:r>
              <a:rPr dirty="0" spc="-60"/>
              <a:t> </a:t>
            </a:r>
            <a:r>
              <a:rPr dirty="0" spc="-35"/>
              <a:t>SPDIF/I2S</a:t>
            </a:r>
            <a:r>
              <a:rPr dirty="0" spc="-65"/>
              <a:t> </a:t>
            </a:r>
            <a:r>
              <a:rPr dirty="0" spc="-30"/>
              <a:t>Audio</a:t>
            </a:r>
            <a:r>
              <a:rPr dirty="0" spc="-60"/>
              <a:t> </a:t>
            </a:r>
            <a:r>
              <a:rPr dirty="0" spc="-40"/>
              <a:t>Input</a:t>
            </a:r>
          </a:p>
          <a:p>
            <a:pPr marL="300355" marR="7620" indent="-107314">
              <a:lnSpc>
                <a:spcPct val="143900"/>
              </a:lnSpc>
              <a:buFont typeface="Wingdings"/>
              <a:buChar char=""/>
              <a:tabLst>
                <a:tab pos="300990" algn="l"/>
              </a:tabLst>
            </a:pPr>
            <a:r>
              <a:rPr dirty="0" spc="-30"/>
              <a:t>Embedded EEPROM </a:t>
            </a:r>
            <a:r>
              <a:rPr dirty="0" spc="-25"/>
              <a:t>for </a:t>
            </a:r>
            <a:r>
              <a:rPr dirty="0" spc="-35"/>
              <a:t>firmware </a:t>
            </a:r>
            <a:r>
              <a:rPr dirty="0" spc="-25"/>
              <a:t>HDCP </a:t>
            </a:r>
            <a:r>
              <a:rPr dirty="0" spc="-35"/>
              <a:t>keys  optionally</a:t>
            </a:r>
          </a:p>
          <a:p>
            <a:pPr marL="300355" indent="-107314">
              <a:lnSpc>
                <a:spcPct val="100000"/>
              </a:lnSpc>
              <a:spcBef>
                <a:spcPts val="76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pc="-35"/>
              <a:t>Temperature </a:t>
            </a:r>
            <a:r>
              <a:rPr dirty="0" spc="-30"/>
              <a:t>Range: </a:t>
            </a:r>
            <a:r>
              <a:rPr dirty="0" spc="-5"/>
              <a:t>-40</a:t>
            </a:r>
            <a:r>
              <a:rPr dirty="0" spc="-5">
                <a:latin typeface="Lucida Sans Unicode"/>
                <a:cs typeface="Lucida Sans Unicode"/>
              </a:rPr>
              <a:t>℃ </a:t>
            </a:r>
            <a:r>
              <a:rPr dirty="0" spc="-5"/>
              <a:t>~</a:t>
            </a:r>
            <a:r>
              <a:rPr dirty="0" spc="-45"/>
              <a:t> </a:t>
            </a:r>
            <a:r>
              <a:rPr dirty="0" spc="-5"/>
              <a:t>+85</a:t>
            </a:r>
            <a:r>
              <a:rPr dirty="0" spc="-5">
                <a:latin typeface="Lucida Sans Unicode"/>
                <a:cs typeface="Lucida Sans Unicode"/>
              </a:rPr>
              <a:t>℃</a:t>
            </a:r>
          </a:p>
          <a:p>
            <a:pPr marL="300355" indent="-107314">
              <a:lnSpc>
                <a:spcPct val="100000"/>
              </a:lnSpc>
              <a:spcBef>
                <a:spcPts val="969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pc="-30"/>
              <a:t>64-pin </a:t>
            </a:r>
            <a:r>
              <a:rPr dirty="0" spc="-25"/>
              <a:t>QFN </a:t>
            </a:r>
            <a:r>
              <a:rPr dirty="0" spc="-30"/>
              <a:t>7.5*7.5</a:t>
            </a:r>
            <a:r>
              <a:rPr dirty="0" spc="-130"/>
              <a:t> </a:t>
            </a:r>
            <a:r>
              <a:rPr dirty="0" spc="-35"/>
              <a:t>package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 spc="-5" b="1">
                <a:latin typeface="Arial"/>
                <a:cs typeface="Arial"/>
              </a:rPr>
              <a:t>Description</a:t>
            </a:r>
            <a:endParaRPr sz="1800">
              <a:latin typeface="Arial"/>
              <a:cs typeface="Arial"/>
            </a:endParaRPr>
          </a:p>
          <a:p>
            <a:pPr algn="just" marL="12700" marR="6985">
              <a:lnSpc>
                <a:spcPct val="143700"/>
              </a:lnSpc>
              <a:spcBef>
                <a:spcPts val="520"/>
              </a:spcBef>
            </a:pPr>
            <a:r>
              <a:rPr dirty="0" spc="-5"/>
              <a:t>The </a:t>
            </a:r>
            <a:r>
              <a:rPr dirty="0" spc="-30"/>
              <a:t>LT9611 </a:t>
            </a:r>
            <a:r>
              <a:rPr dirty="0" spc="-5"/>
              <a:t>MIPI® DSI/CSI to HDMI1.4 bridge features a  dual-port MIPI® D-PHY receiver front-end configuration  with 4 data lanes per port operating at 2Gbps per data  lane and a maximum input bandwidth of</a:t>
            </a:r>
            <a:r>
              <a:rPr dirty="0" spc="15"/>
              <a:t> </a:t>
            </a:r>
            <a:r>
              <a:rPr dirty="0" spc="-5"/>
              <a:t>16Gbps.</a:t>
            </a: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pc="-5"/>
              <a:t>The bridge provides a HDMI data output with optional  S/PDIF or 8-channel I2S serial audio input. Its high fidelity  8-channel I2S can transmit stereo up </a:t>
            </a:r>
            <a:r>
              <a:rPr dirty="0"/>
              <a:t>to </a:t>
            </a:r>
            <a:r>
              <a:rPr dirty="0" spc="-5"/>
              <a:t>a 192kHz  sampling rate. The S/PDIF </a:t>
            </a:r>
            <a:r>
              <a:rPr dirty="0" spc="-10"/>
              <a:t>can </a:t>
            </a:r>
            <a:r>
              <a:rPr dirty="0" spc="-5"/>
              <a:t>carry stereo LPCM audio  or compressed audio, including Dolby® Digital and DTS®.  The </a:t>
            </a:r>
            <a:r>
              <a:rPr dirty="0" spc="-30"/>
              <a:t>LT9611 </a:t>
            </a:r>
            <a:r>
              <a:rPr dirty="0" spc="-5"/>
              <a:t>is fabricated in advanced CMOS process and  implemented in a small outline 7.5mm x 7.5mm QFN64  package. This package is RoHS compliant and specified  to operate from -40°C to</a:t>
            </a:r>
            <a:r>
              <a:rPr dirty="0" spc="15"/>
              <a:t> </a:t>
            </a:r>
            <a:r>
              <a:rPr dirty="0" spc="-5"/>
              <a:t>+85°C.</a:t>
            </a:r>
          </a:p>
          <a:p>
            <a:pPr algn="just" marL="12700">
              <a:lnSpc>
                <a:spcPct val="100000"/>
              </a:lnSpc>
              <a:spcBef>
                <a:spcPts val="425"/>
              </a:spcBef>
            </a:pPr>
            <a:r>
              <a:rPr dirty="0" sz="1800" spc="-5" b="1">
                <a:latin typeface="Arial"/>
                <a:cs typeface="Arial"/>
              </a:rPr>
              <a:t>Applications</a:t>
            </a:r>
            <a:endParaRPr sz="1800">
              <a:latin typeface="Arial"/>
              <a:cs typeface="Arial"/>
            </a:endParaRPr>
          </a:p>
          <a:p>
            <a:pPr algn="just" marL="138430" indent="-125730">
              <a:lnSpc>
                <a:spcPct val="100000"/>
              </a:lnSpc>
              <a:spcBef>
                <a:spcPts val="105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pc="-30"/>
              <a:t>Mobile</a:t>
            </a:r>
            <a:r>
              <a:rPr dirty="0" spc="-70"/>
              <a:t> </a:t>
            </a:r>
            <a:r>
              <a:rPr dirty="0" spc="-35"/>
              <a:t>systems</a:t>
            </a:r>
          </a:p>
          <a:p>
            <a:pPr algn="just" marL="138430" indent="-125730">
              <a:lnSpc>
                <a:spcPct val="100000"/>
              </a:lnSpc>
              <a:spcBef>
                <a:spcPts val="52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pc="-30"/>
              <a:t>Cellular</a:t>
            </a:r>
            <a:r>
              <a:rPr dirty="0" spc="-65"/>
              <a:t> </a:t>
            </a:r>
            <a:r>
              <a:rPr dirty="0" spc="-30"/>
              <a:t>handsets</a:t>
            </a:r>
          </a:p>
          <a:p>
            <a:pPr algn="just" marL="138430" indent="-125730">
              <a:lnSpc>
                <a:spcPct val="100000"/>
              </a:lnSpc>
              <a:spcBef>
                <a:spcPts val="53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pc="-30"/>
              <a:t>Digital video</a:t>
            </a:r>
            <a:r>
              <a:rPr dirty="0" spc="-95"/>
              <a:t> </a:t>
            </a:r>
            <a:r>
              <a:rPr dirty="0" spc="-35"/>
              <a:t>cameras</a:t>
            </a:r>
          </a:p>
          <a:p>
            <a:pPr algn="just" marL="138430" indent="-125730">
              <a:lnSpc>
                <a:spcPct val="100000"/>
              </a:lnSpc>
              <a:spcBef>
                <a:spcPts val="53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pc="-30"/>
              <a:t>Digital still</a:t>
            </a:r>
            <a:r>
              <a:rPr dirty="0" spc="-95"/>
              <a:t> </a:t>
            </a:r>
            <a:r>
              <a:rPr dirty="0" spc="-35"/>
              <a:t>cameras</a:t>
            </a:r>
          </a:p>
          <a:p>
            <a:pPr algn="just" marL="138430" indent="-125730">
              <a:lnSpc>
                <a:spcPct val="100000"/>
              </a:lnSpc>
              <a:spcBef>
                <a:spcPts val="525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pc="-35"/>
              <a:t>Personal </a:t>
            </a:r>
            <a:r>
              <a:rPr dirty="0" spc="-30"/>
              <a:t>media</a:t>
            </a:r>
            <a:r>
              <a:rPr dirty="0" spc="-85"/>
              <a:t> </a:t>
            </a:r>
            <a:r>
              <a:rPr dirty="0" spc="-30"/>
              <a:t>players</a:t>
            </a:r>
          </a:p>
          <a:p>
            <a:pPr algn="just" marL="138430" indent="-125730">
              <a:lnSpc>
                <a:spcPct val="100000"/>
              </a:lnSpc>
              <a:spcBef>
                <a:spcPts val="53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pc="-35"/>
              <a:t>Gaming</a:t>
            </a:r>
          </a:p>
          <a:p>
            <a:pPr algn="just" marL="138430" indent="-125730">
              <a:lnSpc>
                <a:spcPct val="100000"/>
              </a:lnSpc>
              <a:spcBef>
                <a:spcPts val="525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pc="-30"/>
              <a:t>Camera</a:t>
            </a:r>
            <a:r>
              <a:rPr dirty="0" spc="-65"/>
              <a:t> </a:t>
            </a:r>
            <a:r>
              <a:rPr dirty="0" spc="-30"/>
              <a:t>systems</a:t>
            </a:r>
          </a:p>
        </p:txBody>
      </p:sp>
      <p:sp>
        <p:nvSpPr>
          <p:cNvPr id="10" name="object 10"/>
          <p:cNvSpPr/>
          <p:nvPr/>
        </p:nvSpPr>
        <p:spPr>
          <a:xfrm>
            <a:off x="310895" y="313944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 h="0">
                <a:moveTo>
                  <a:pt x="0" y="0"/>
                </a:moveTo>
                <a:lnTo>
                  <a:pt x="693877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4" y="310896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249667" y="316991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6991" y="10381488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 h="0">
                <a:moveTo>
                  <a:pt x="0" y="0"/>
                </a:moveTo>
                <a:lnTo>
                  <a:pt x="69265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Lontium Semiconductor</a:t>
            </a:r>
            <a:r>
              <a:rPr dirty="0" spc="-40"/>
              <a:t> </a:t>
            </a:r>
            <a:r>
              <a:rPr dirty="0" spc="-5"/>
              <a:t>Corporation</a:t>
            </a: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pc="-25"/>
              <a:t>LT9611 </a:t>
            </a:r>
            <a:r>
              <a:rPr dirty="0" spc="-5"/>
              <a:t>Product Brief – Rev</a:t>
            </a:r>
            <a:r>
              <a:rPr dirty="0" spc="15"/>
              <a:t> </a:t>
            </a:r>
            <a:r>
              <a:rPr dirty="0" spc="-10"/>
              <a:t>1.0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680972" y="9654949"/>
            <a:ext cx="1155700" cy="15367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10">
                <a:solidFill>
                  <a:srgbClr val="FF0000"/>
                </a:solidFill>
                <a:latin typeface="Arial"/>
                <a:cs typeface="Arial"/>
                <a:hlinkClick r:id="rId3"/>
              </a:rPr>
              <a:t>www.lontiumsemi.com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4473" y="7837169"/>
            <a:ext cx="622554" cy="485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82504" y="7458729"/>
            <a:ext cx="526268" cy="5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41882" y="7056119"/>
            <a:ext cx="669036" cy="6690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52777" y="6749795"/>
            <a:ext cx="574548" cy="574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63673" y="6618731"/>
            <a:ext cx="484631" cy="4846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14550" y="6281928"/>
            <a:ext cx="601027" cy="6012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45257" y="5904738"/>
            <a:ext cx="717042" cy="7170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24830" y="5521452"/>
            <a:ext cx="522184" cy="52048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35845" y="5205174"/>
            <a:ext cx="526494" cy="5268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95115" y="4802123"/>
            <a:ext cx="669798" cy="66979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926585" y="4526279"/>
            <a:ext cx="485393" cy="6141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94809" y="4386834"/>
            <a:ext cx="485393" cy="4853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47209" y="4140136"/>
            <a:ext cx="579179" cy="5796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55058" y="3778758"/>
            <a:ext cx="637793" cy="63322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943855" y="3454146"/>
            <a:ext cx="669036" cy="6690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53990" y="3148583"/>
            <a:ext cx="574548" cy="5745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64885" y="3016757"/>
            <a:ext cx="485393" cy="48539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795009" y="2779776"/>
            <a:ext cx="599693" cy="59969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25896" y="2556510"/>
            <a:ext cx="621792" cy="4846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93389" y="1183636"/>
            <a:ext cx="385952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FF0000"/>
                </a:solidFill>
                <a:latin typeface="Arial"/>
                <a:cs typeface="Arial"/>
              </a:rPr>
              <a:t>LT9611 </a:t>
            </a:r>
            <a:r>
              <a:rPr dirty="0" sz="900" spc="-15">
                <a:solidFill>
                  <a:srgbClr val="FF0000"/>
                </a:solidFill>
                <a:latin typeface="Arial"/>
                <a:cs typeface="Arial"/>
              </a:rPr>
              <a:t>ADVANCE INFORMATION </a:t>
            </a:r>
            <a:r>
              <a:rPr dirty="0" sz="900" spc="-5">
                <a:solidFill>
                  <a:srgbClr val="FF0000"/>
                </a:solidFill>
                <a:latin typeface="Arial"/>
                <a:cs typeface="Arial"/>
              </a:rPr>
              <a:t>– CONFIDENTIAL AND</a:t>
            </a:r>
            <a:r>
              <a:rPr dirty="0" sz="900" spc="-9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900" spc="-15">
                <a:solidFill>
                  <a:srgbClr val="FF0000"/>
                </a:solidFill>
                <a:latin typeface="Arial"/>
                <a:cs typeface="Arial"/>
              </a:rPr>
              <a:t>PROPRIETARY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20090" y="1327785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 h="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8381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06089" y="1327785"/>
            <a:ext cx="3834765" cy="0"/>
          </a:xfrm>
          <a:custGeom>
            <a:avLst/>
            <a:gdLst/>
            <a:ahLst/>
            <a:cxnLst/>
            <a:rect l="l" t="t" r="r" b="b"/>
            <a:pathLst>
              <a:path w="3834765" h="0">
                <a:moveTo>
                  <a:pt x="0" y="0"/>
                </a:moveTo>
                <a:lnTo>
                  <a:pt x="3834384" y="0"/>
                </a:lnTo>
              </a:path>
            </a:pathLst>
          </a:custGeom>
          <a:ln w="838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20090" y="720090"/>
            <a:ext cx="1884324" cy="5905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40663" y="9659873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 h="0">
                <a:moveTo>
                  <a:pt x="0" y="0"/>
                </a:moveTo>
                <a:lnTo>
                  <a:pt x="609066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17225" y="2228850"/>
            <a:ext cx="994590" cy="46808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938776" y="2033485"/>
            <a:ext cx="824865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HDMI1.4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44930" y="2889504"/>
            <a:ext cx="1653539" cy="0"/>
          </a:xfrm>
          <a:custGeom>
            <a:avLst/>
            <a:gdLst/>
            <a:ahLst/>
            <a:cxnLst/>
            <a:rect l="l" t="t" r="r" b="b"/>
            <a:pathLst>
              <a:path w="1653539" h="0">
                <a:moveTo>
                  <a:pt x="0" y="0"/>
                </a:moveTo>
                <a:lnTo>
                  <a:pt x="1653539" y="0"/>
                </a:lnTo>
              </a:path>
            </a:pathLst>
          </a:custGeom>
          <a:ln w="27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83992" y="2830067"/>
            <a:ext cx="178435" cy="119380"/>
          </a:xfrm>
          <a:custGeom>
            <a:avLst/>
            <a:gdLst/>
            <a:ahLst/>
            <a:cxnLst/>
            <a:rect l="l" t="t" r="r" b="b"/>
            <a:pathLst>
              <a:path w="178435" h="119380">
                <a:moveTo>
                  <a:pt x="0" y="0"/>
                </a:moveTo>
                <a:lnTo>
                  <a:pt x="0" y="118872"/>
                </a:lnTo>
                <a:lnTo>
                  <a:pt x="178308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44930" y="1935479"/>
            <a:ext cx="1653539" cy="17145"/>
          </a:xfrm>
          <a:custGeom>
            <a:avLst/>
            <a:gdLst/>
            <a:ahLst/>
            <a:cxnLst/>
            <a:rect l="l" t="t" r="r" b="b"/>
            <a:pathLst>
              <a:path w="1653539" h="17144">
                <a:moveTo>
                  <a:pt x="0" y="0"/>
                </a:moveTo>
                <a:lnTo>
                  <a:pt x="1653539" y="16764"/>
                </a:lnTo>
              </a:path>
            </a:pathLst>
          </a:custGeom>
          <a:ln w="27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983229" y="1892807"/>
            <a:ext cx="179070" cy="119380"/>
          </a:xfrm>
          <a:custGeom>
            <a:avLst/>
            <a:gdLst/>
            <a:ahLst/>
            <a:cxnLst/>
            <a:rect l="l" t="t" r="r" b="b"/>
            <a:pathLst>
              <a:path w="179069" h="119380">
                <a:moveTo>
                  <a:pt x="1524" y="0"/>
                </a:moveTo>
                <a:lnTo>
                  <a:pt x="0" y="118872"/>
                </a:lnTo>
                <a:lnTo>
                  <a:pt x="179070" y="60960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00194" y="2347722"/>
            <a:ext cx="1450975" cy="0"/>
          </a:xfrm>
          <a:custGeom>
            <a:avLst/>
            <a:gdLst/>
            <a:ahLst/>
            <a:cxnLst/>
            <a:rect l="l" t="t" r="r" b="b"/>
            <a:pathLst>
              <a:path w="1450975" h="0">
                <a:moveTo>
                  <a:pt x="0" y="0"/>
                </a:moveTo>
                <a:lnTo>
                  <a:pt x="1450848" y="0"/>
                </a:lnTo>
              </a:path>
            </a:pathLst>
          </a:custGeom>
          <a:ln w="273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36564" y="2288285"/>
            <a:ext cx="178435" cy="119380"/>
          </a:xfrm>
          <a:custGeom>
            <a:avLst/>
            <a:gdLst/>
            <a:ahLst/>
            <a:cxnLst/>
            <a:rect l="l" t="t" r="r" b="b"/>
            <a:pathLst>
              <a:path w="178435" h="119380">
                <a:moveTo>
                  <a:pt x="0" y="0"/>
                </a:moveTo>
                <a:lnTo>
                  <a:pt x="0" y="118872"/>
                </a:lnTo>
                <a:lnTo>
                  <a:pt x="178308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162300" y="1447800"/>
            <a:ext cx="1429512" cy="178917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58489" y="1440180"/>
            <a:ext cx="1438275" cy="1812925"/>
          </a:xfrm>
          <a:custGeom>
            <a:avLst/>
            <a:gdLst/>
            <a:ahLst/>
            <a:cxnLst/>
            <a:rect l="l" t="t" r="r" b="b"/>
            <a:pathLst>
              <a:path w="1438275" h="1812925">
                <a:moveTo>
                  <a:pt x="1437894" y="0"/>
                </a:moveTo>
                <a:lnTo>
                  <a:pt x="0" y="0"/>
                </a:lnTo>
                <a:lnTo>
                  <a:pt x="0" y="1812798"/>
                </a:lnTo>
                <a:lnTo>
                  <a:pt x="1437894" y="1812798"/>
                </a:lnTo>
                <a:lnTo>
                  <a:pt x="1437894" y="1808988"/>
                </a:lnTo>
                <a:lnTo>
                  <a:pt x="6858" y="1808988"/>
                </a:lnTo>
                <a:lnTo>
                  <a:pt x="3810" y="1805177"/>
                </a:lnTo>
                <a:lnTo>
                  <a:pt x="6858" y="1805177"/>
                </a:lnTo>
                <a:lnTo>
                  <a:pt x="6858" y="7620"/>
                </a:lnTo>
                <a:lnTo>
                  <a:pt x="3810" y="7620"/>
                </a:lnTo>
                <a:lnTo>
                  <a:pt x="6858" y="3810"/>
                </a:lnTo>
                <a:lnTo>
                  <a:pt x="1437894" y="3809"/>
                </a:lnTo>
                <a:lnTo>
                  <a:pt x="1437894" y="0"/>
                </a:lnTo>
                <a:close/>
              </a:path>
              <a:path w="1438275" h="1812925">
                <a:moveTo>
                  <a:pt x="1431036" y="1805177"/>
                </a:moveTo>
                <a:lnTo>
                  <a:pt x="6858" y="1805177"/>
                </a:lnTo>
                <a:lnTo>
                  <a:pt x="6858" y="1808988"/>
                </a:lnTo>
                <a:lnTo>
                  <a:pt x="1431036" y="1808988"/>
                </a:lnTo>
                <a:lnTo>
                  <a:pt x="1431036" y="1805177"/>
                </a:lnTo>
                <a:close/>
              </a:path>
              <a:path w="1438275" h="1812925">
                <a:moveTo>
                  <a:pt x="1437894" y="3809"/>
                </a:moveTo>
                <a:lnTo>
                  <a:pt x="1431036" y="3810"/>
                </a:lnTo>
                <a:lnTo>
                  <a:pt x="1434846" y="7620"/>
                </a:lnTo>
                <a:lnTo>
                  <a:pt x="1431036" y="7619"/>
                </a:lnTo>
                <a:lnTo>
                  <a:pt x="1431036" y="1805177"/>
                </a:lnTo>
                <a:lnTo>
                  <a:pt x="1434846" y="1805177"/>
                </a:lnTo>
                <a:lnTo>
                  <a:pt x="1431036" y="1808988"/>
                </a:lnTo>
                <a:lnTo>
                  <a:pt x="1437894" y="1808988"/>
                </a:lnTo>
                <a:lnTo>
                  <a:pt x="1437894" y="3809"/>
                </a:lnTo>
                <a:close/>
              </a:path>
              <a:path w="1438275" h="1812925">
                <a:moveTo>
                  <a:pt x="1431036" y="3810"/>
                </a:moveTo>
                <a:lnTo>
                  <a:pt x="6858" y="3810"/>
                </a:lnTo>
                <a:lnTo>
                  <a:pt x="6858" y="7620"/>
                </a:lnTo>
                <a:lnTo>
                  <a:pt x="1431036" y="7620"/>
                </a:lnTo>
                <a:lnTo>
                  <a:pt x="1431036" y="3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58489" y="1440180"/>
            <a:ext cx="1438275" cy="1812925"/>
          </a:xfrm>
          <a:custGeom>
            <a:avLst/>
            <a:gdLst/>
            <a:ahLst/>
            <a:cxnLst/>
            <a:rect l="l" t="t" r="r" b="b"/>
            <a:pathLst>
              <a:path w="1438275" h="1812925">
                <a:moveTo>
                  <a:pt x="0" y="0"/>
                </a:moveTo>
                <a:lnTo>
                  <a:pt x="1437894" y="0"/>
                </a:lnTo>
                <a:lnTo>
                  <a:pt x="1437894" y="1812798"/>
                </a:lnTo>
                <a:lnTo>
                  <a:pt x="0" y="181279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62300" y="1443989"/>
            <a:ext cx="1431290" cy="1805305"/>
          </a:xfrm>
          <a:custGeom>
            <a:avLst/>
            <a:gdLst/>
            <a:ahLst/>
            <a:cxnLst/>
            <a:rect l="l" t="t" r="r" b="b"/>
            <a:pathLst>
              <a:path w="1431289" h="1805305">
                <a:moveTo>
                  <a:pt x="3048" y="1805177"/>
                </a:moveTo>
                <a:lnTo>
                  <a:pt x="0" y="1801367"/>
                </a:lnTo>
                <a:lnTo>
                  <a:pt x="1431036" y="1801367"/>
                </a:lnTo>
                <a:lnTo>
                  <a:pt x="1427226" y="1805177"/>
                </a:lnTo>
                <a:lnTo>
                  <a:pt x="1427226" y="0"/>
                </a:lnTo>
                <a:lnTo>
                  <a:pt x="1431036" y="3809"/>
                </a:lnTo>
                <a:lnTo>
                  <a:pt x="0" y="3809"/>
                </a:lnTo>
                <a:lnTo>
                  <a:pt x="3048" y="0"/>
                </a:lnTo>
                <a:lnTo>
                  <a:pt x="3048" y="180517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435858" y="2423160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 h="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3047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454146" y="2258060"/>
            <a:ext cx="0" cy="149860"/>
          </a:xfrm>
          <a:custGeom>
            <a:avLst/>
            <a:gdLst/>
            <a:ahLst/>
            <a:cxnLst/>
            <a:rect l="l" t="t" r="r" b="b"/>
            <a:pathLst>
              <a:path w="0" h="149860">
                <a:moveTo>
                  <a:pt x="0" y="0"/>
                </a:moveTo>
                <a:lnTo>
                  <a:pt x="0" y="14986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49598" y="2287523"/>
            <a:ext cx="0" cy="151130"/>
          </a:xfrm>
          <a:custGeom>
            <a:avLst/>
            <a:gdLst/>
            <a:ahLst/>
            <a:cxnLst/>
            <a:rect l="l" t="t" r="r" b="b"/>
            <a:pathLst>
              <a:path w="0" h="151130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3733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577590" y="2271902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 h="0">
                <a:moveTo>
                  <a:pt x="0" y="0"/>
                </a:moveTo>
                <a:lnTo>
                  <a:pt x="144017" y="0"/>
                </a:lnTo>
              </a:path>
            </a:pathLst>
          </a:custGeom>
          <a:ln w="3124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35323" y="2255520"/>
            <a:ext cx="516255" cy="186690"/>
          </a:xfrm>
          <a:custGeom>
            <a:avLst/>
            <a:gdLst/>
            <a:ahLst/>
            <a:cxnLst/>
            <a:rect l="l" t="t" r="r" b="b"/>
            <a:pathLst>
              <a:path w="516254" h="186689">
                <a:moveTo>
                  <a:pt x="37338" y="137160"/>
                </a:moveTo>
                <a:lnTo>
                  <a:pt x="3048" y="140970"/>
                </a:lnTo>
                <a:lnTo>
                  <a:pt x="5774" y="151685"/>
                </a:lnTo>
                <a:lnTo>
                  <a:pt x="9429" y="160972"/>
                </a:lnTo>
                <a:lnTo>
                  <a:pt x="44565" y="185975"/>
                </a:lnTo>
                <a:lnTo>
                  <a:pt x="54864" y="186690"/>
                </a:lnTo>
                <a:lnTo>
                  <a:pt x="69008" y="185273"/>
                </a:lnTo>
                <a:lnTo>
                  <a:pt x="81724" y="181070"/>
                </a:lnTo>
                <a:lnTo>
                  <a:pt x="93011" y="174152"/>
                </a:lnTo>
                <a:lnTo>
                  <a:pt x="102870" y="164592"/>
                </a:lnTo>
                <a:lnTo>
                  <a:pt x="107082" y="157734"/>
                </a:lnTo>
                <a:lnTo>
                  <a:pt x="51816" y="157734"/>
                </a:lnTo>
                <a:lnTo>
                  <a:pt x="47244" y="156210"/>
                </a:lnTo>
                <a:lnTo>
                  <a:pt x="40386" y="149352"/>
                </a:lnTo>
                <a:lnTo>
                  <a:pt x="38100" y="144018"/>
                </a:lnTo>
                <a:lnTo>
                  <a:pt x="37338" y="137160"/>
                </a:lnTo>
                <a:close/>
              </a:path>
              <a:path w="516254" h="186689">
                <a:moveTo>
                  <a:pt x="120448" y="106680"/>
                </a:moveTo>
                <a:lnTo>
                  <a:pt x="85344" y="106680"/>
                </a:lnTo>
                <a:lnTo>
                  <a:pt x="83884" y="120931"/>
                </a:lnTo>
                <a:lnTo>
                  <a:pt x="81819" y="132397"/>
                </a:lnTo>
                <a:lnTo>
                  <a:pt x="79021" y="141398"/>
                </a:lnTo>
                <a:lnTo>
                  <a:pt x="75438" y="147828"/>
                </a:lnTo>
                <a:lnTo>
                  <a:pt x="70866" y="153924"/>
                </a:lnTo>
                <a:lnTo>
                  <a:pt x="64770" y="157734"/>
                </a:lnTo>
                <a:lnTo>
                  <a:pt x="107082" y="157734"/>
                </a:lnTo>
                <a:lnTo>
                  <a:pt x="110871" y="151566"/>
                </a:lnTo>
                <a:lnTo>
                  <a:pt x="116586" y="135255"/>
                </a:lnTo>
                <a:lnTo>
                  <a:pt x="120015" y="115514"/>
                </a:lnTo>
                <a:lnTo>
                  <a:pt x="120448" y="106680"/>
                </a:lnTo>
                <a:close/>
              </a:path>
              <a:path w="516254" h="186689">
                <a:moveTo>
                  <a:pt x="57912" y="0"/>
                </a:moveTo>
                <a:lnTo>
                  <a:pt x="16002" y="17526"/>
                </a:lnTo>
                <a:lnTo>
                  <a:pt x="0" y="61722"/>
                </a:lnTo>
                <a:lnTo>
                  <a:pt x="988" y="74295"/>
                </a:lnTo>
                <a:lnTo>
                  <a:pt x="23538" y="112275"/>
                </a:lnTo>
                <a:lnTo>
                  <a:pt x="52578" y="121920"/>
                </a:lnTo>
                <a:lnTo>
                  <a:pt x="61876" y="120931"/>
                </a:lnTo>
                <a:lnTo>
                  <a:pt x="70389" y="118014"/>
                </a:lnTo>
                <a:lnTo>
                  <a:pt x="78188" y="113240"/>
                </a:lnTo>
                <a:lnTo>
                  <a:pt x="85344" y="106680"/>
                </a:lnTo>
                <a:lnTo>
                  <a:pt x="120448" y="106680"/>
                </a:lnTo>
                <a:lnTo>
                  <a:pt x="120971" y="96012"/>
                </a:lnTo>
                <a:lnTo>
                  <a:pt x="51816" y="96012"/>
                </a:lnTo>
                <a:lnTo>
                  <a:pt x="45720" y="92964"/>
                </a:lnTo>
                <a:lnTo>
                  <a:pt x="34290" y="61722"/>
                </a:lnTo>
                <a:lnTo>
                  <a:pt x="34706" y="53721"/>
                </a:lnTo>
                <a:lnTo>
                  <a:pt x="50292" y="28956"/>
                </a:lnTo>
                <a:lnTo>
                  <a:pt x="108214" y="28956"/>
                </a:lnTo>
                <a:lnTo>
                  <a:pt x="103632" y="21336"/>
                </a:lnTo>
                <a:lnTo>
                  <a:pt x="94023" y="12215"/>
                </a:lnTo>
                <a:lnTo>
                  <a:pt x="83343" y="5524"/>
                </a:lnTo>
                <a:lnTo>
                  <a:pt x="71377" y="1404"/>
                </a:lnTo>
                <a:lnTo>
                  <a:pt x="57912" y="0"/>
                </a:lnTo>
                <a:close/>
              </a:path>
              <a:path w="516254" h="186689">
                <a:moveTo>
                  <a:pt x="108214" y="28956"/>
                </a:moveTo>
                <a:lnTo>
                  <a:pt x="63246" y="28956"/>
                </a:lnTo>
                <a:lnTo>
                  <a:pt x="69342" y="32004"/>
                </a:lnTo>
                <a:lnTo>
                  <a:pt x="74676" y="38862"/>
                </a:lnTo>
                <a:lnTo>
                  <a:pt x="78116" y="43874"/>
                </a:lnTo>
                <a:lnTo>
                  <a:pt x="80486" y="49815"/>
                </a:lnTo>
                <a:lnTo>
                  <a:pt x="81855" y="56757"/>
                </a:lnTo>
                <a:lnTo>
                  <a:pt x="82296" y="64770"/>
                </a:lnTo>
                <a:lnTo>
                  <a:pt x="82296" y="74676"/>
                </a:lnTo>
                <a:lnTo>
                  <a:pt x="80010" y="83058"/>
                </a:lnTo>
                <a:lnTo>
                  <a:pt x="70866" y="93726"/>
                </a:lnTo>
                <a:lnTo>
                  <a:pt x="64770" y="96012"/>
                </a:lnTo>
                <a:lnTo>
                  <a:pt x="120971" y="96012"/>
                </a:lnTo>
                <a:lnTo>
                  <a:pt x="121158" y="92202"/>
                </a:lnTo>
                <a:lnTo>
                  <a:pt x="120026" y="69342"/>
                </a:lnTo>
                <a:lnTo>
                  <a:pt x="116681" y="49911"/>
                </a:lnTo>
                <a:lnTo>
                  <a:pt x="111192" y="33909"/>
                </a:lnTo>
                <a:lnTo>
                  <a:pt x="108214" y="28956"/>
                </a:lnTo>
                <a:close/>
              </a:path>
              <a:path w="516254" h="186689">
                <a:moveTo>
                  <a:pt x="210312" y="0"/>
                </a:moveTo>
                <a:lnTo>
                  <a:pt x="172164" y="12537"/>
                </a:lnTo>
                <a:lnTo>
                  <a:pt x="148590" y="51435"/>
                </a:lnTo>
                <a:lnTo>
                  <a:pt x="144018" y="94488"/>
                </a:lnTo>
                <a:lnTo>
                  <a:pt x="145149" y="117336"/>
                </a:lnTo>
                <a:lnTo>
                  <a:pt x="161544" y="164592"/>
                </a:lnTo>
                <a:lnTo>
                  <a:pt x="194119" y="184630"/>
                </a:lnTo>
                <a:lnTo>
                  <a:pt x="207264" y="185928"/>
                </a:lnTo>
                <a:lnTo>
                  <a:pt x="219277" y="184915"/>
                </a:lnTo>
                <a:lnTo>
                  <a:pt x="256174" y="159996"/>
                </a:lnTo>
                <a:lnTo>
                  <a:pt x="257621" y="156972"/>
                </a:lnTo>
                <a:lnTo>
                  <a:pt x="201930" y="156972"/>
                </a:lnTo>
                <a:lnTo>
                  <a:pt x="195834" y="153924"/>
                </a:lnTo>
                <a:lnTo>
                  <a:pt x="182880" y="121920"/>
                </a:lnTo>
                <a:lnTo>
                  <a:pt x="182880" y="111252"/>
                </a:lnTo>
                <a:lnTo>
                  <a:pt x="185166" y="103632"/>
                </a:lnTo>
                <a:lnTo>
                  <a:pt x="194310" y="92964"/>
                </a:lnTo>
                <a:lnTo>
                  <a:pt x="200406" y="90678"/>
                </a:lnTo>
                <a:lnTo>
                  <a:pt x="256874" y="90678"/>
                </a:lnTo>
                <a:lnTo>
                  <a:pt x="249936" y="81534"/>
                </a:lnTo>
                <a:lnTo>
                  <a:pt x="248236" y="80010"/>
                </a:lnTo>
                <a:lnTo>
                  <a:pt x="179832" y="80010"/>
                </a:lnTo>
                <a:lnTo>
                  <a:pt x="181291" y="65758"/>
                </a:lnTo>
                <a:lnTo>
                  <a:pt x="201168" y="28956"/>
                </a:lnTo>
                <a:lnTo>
                  <a:pt x="257008" y="28956"/>
                </a:lnTo>
                <a:lnTo>
                  <a:pt x="255936" y="26384"/>
                </a:lnTo>
                <a:lnTo>
                  <a:pt x="220170" y="726"/>
                </a:lnTo>
                <a:lnTo>
                  <a:pt x="210312" y="0"/>
                </a:lnTo>
                <a:close/>
              </a:path>
              <a:path w="516254" h="186689">
                <a:moveTo>
                  <a:pt x="256874" y="90678"/>
                </a:moveTo>
                <a:lnTo>
                  <a:pt x="214122" y="90678"/>
                </a:lnTo>
                <a:lnTo>
                  <a:pt x="219456" y="93726"/>
                </a:lnTo>
                <a:lnTo>
                  <a:pt x="224028" y="99060"/>
                </a:lnTo>
                <a:lnTo>
                  <a:pt x="227147" y="103643"/>
                </a:lnTo>
                <a:lnTo>
                  <a:pt x="229552" y="109442"/>
                </a:lnTo>
                <a:lnTo>
                  <a:pt x="231100" y="116526"/>
                </a:lnTo>
                <a:lnTo>
                  <a:pt x="231648" y="124968"/>
                </a:lnTo>
                <a:lnTo>
                  <a:pt x="231219" y="132969"/>
                </a:lnTo>
                <a:lnTo>
                  <a:pt x="214884" y="156972"/>
                </a:lnTo>
                <a:lnTo>
                  <a:pt x="257621" y="156972"/>
                </a:lnTo>
                <a:lnTo>
                  <a:pt x="261175" y="149542"/>
                </a:lnTo>
                <a:lnTo>
                  <a:pt x="264175" y="137660"/>
                </a:lnTo>
                <a:lnTo>
                  <a:pt x="265176" y="124206"/>
                </a:lnTo>
                <a:lnTo>
                  <a:pt x="264294" y="111752"/>
                </a:lnTo>
                <a:lnTo>
                  <a:pt x="261556" y="100584"/>
                </a:lnTo>
                <a:lnTo>
                  <a:pt x="256874" y="90678"/>
                </a:lnTo>
                <a:close/>
              </a:path>
              <a:path w="516254" h="186689">
                <a:moveTo>
                  <a:pt x="212598" y="64770"/>
                </a:moveTo>
                <a:lnTo>
                  <a:pt x="203299" y="65758"/>
                </a:lnTo>
                <a:lnTo>
                  <a:pt x="194786" y="68675"/>
                </a:lnTo>
                <a:lnTo>
                  <a:pt x="186987" y="73449"/>
                </a:lnTo>
                <a:lnTo>
                  <a:pt x="179832" y="80010"/>
                </a:lnTo>
                <a:lnTo>
                  <a:pt x="248236" y="80010"/>
                </a:lnTo>
                <a:lnTo>
                  <a:pt x="241637" y="74092"/>
                </a:lnTo>
                <a:lnTo>
                  <a:pt x="232695" y="68865"/>
                </a:lnTo>
                <a:lnTo>
                  <a:pt x="223039" y="65782"/>
                </a:lnTo>
                <a:lnTo>
                  <a:pt x="212598" y="64770"/>
                </a:lnTo>
                <a:close/>
              </a:path>
              <a:path w="516254" h="186689">
                <a:moveTo>
                  <a:pt x="257008" y="28956"/>
                </a:moveTo>
                <a:lnTo>
                  <a:pt x="214122" y="28956"/>
                </a:lnTo>
                <a:lnTo>
                  <a:pt x="218694" y="30480"/>
                </a:lnTo>
                <a:lnTo>
                  <a:pt x="221742" y="34290"/>
                </a:lnTo>
                <a:lnTo>
                  <a:pt x="225552" y="37338"/>
                </a:lnTo>
                <a:lnTo>
                  <a:pt x="227838" y="42672"/>
                </a:lnTo>
                <a:lnTo>
                  <a:pt x="228600" y="49530"/>
                </a:lnTo>
                <a:lnTo>
                  <a:pt x="262128" y="45720"/>
                </a:lnTo>
                <a:lnTo>
                  <a:pt x="259711" y="35444"/>
                </a:lnTo>
                <a:lnTo>
                  <a:pt x="257008" y="28956"/>
                </a:lnTo>
                <a:close/>
              </a:path>
              <a:path w="516254" h="186689">
                <a:moveTo>
                  <a:pt x="374142" y="51816"/>
                </a:moveTo>
                <a:lnTo>
                  <a:pt x="339852" y="51816"/>
                </a:lnTo>
                <a:lnTo>
                  <a:pt x="339852" y="182880"/>
                </a:lnTo>
                <a:lnTo>
                  <a:pt x="374142" y="182880"/>
                </a:lnTo>
                <a:lnTo>
                  <a:pt x="374142" y="51816"/>
                </a:lnTo>
                <a:close/>
              </a:path>
              <a:path w="516254" h="186689">
                <a:moveTo>
                  <a:pt x="374142" y="0"/>
                </a:moveTo>
                <a:lnTo>
                  <a:pt x="345948" y="0"/>
                </a:lnTo>
                <a:lnTo>
                  <a:pt x="342507" y="8286"/>
                </a:lnTo>
                <a:lnTo>
                  <a:pt x="337851" y="16002"/>
                </a:lnTo>
                <a:lnTo>
                  <a:pt x="301894" y="43755"/>
                </a:lnTo>
                <a:lnTo>
                  <a:pt x="294894" y="46482"/>
                </a:lnTo>
                <a:lnTo>
                  <a:pt x="294894" y="77724"/>
                </a:lnTo>
                <a:lnTo>
                  <a:pt x="307169" y="73032"/>
                </a:lnTo>
                <a:lnTo>
                  <a:pt x="318801" y="67056"/>
                </a:lnTo>
                <a:lnTo>
                  <a:pt x="329719" y="59936"/>
                </a:lnTo>
                <a:lnTo>
                  <a:pt x="339852" y="51816"/>
                </a:lnTo>
                <a:lnTo>
                  <a:pt x="374142" y="51816"/>
                </a:lnTo>
                <a:lnTo>
                  <a:pt x="374142" y="0"/>
                </a:lnTo>
                <a:close/>
              </a:path>
              <a:path w="516254" h="186689">
                <a:moveTo>
                  <a:pt x="515874" y="51816"/>
                </a:moveTo>
                <a:lnTo>
                  <a:pt x="480822" y="51816"/>
                </a:lnTo>
                <a:lnTo>
                  <a:pt x="480822" y="182880"/>
                </a:lnTo>
                <a:lnTo>
                  <a:pt x="515874" y="182880"/>
                </a:lnTo>
                <a:lnTo>
                  <a:pt x="515874" y="51816"/>
                </a:lnTo>
                <a:close/>
              </a:path>
              <a:path w="516254" h="186689">
                <a:moveTo>
                  <a:pt x="515874" y="0"/>
                </a:moveTo>
                <a:lnTo>
                  <a:pt x="487680" y="0"/>
                </a:lnTo>
                <a:lnTo>
                  <a:pt x="484120" y="8286"/>
                </a:lnTo>
                <a:lnTo>
                  <a:pt x="479202" y="16002"/>
                </a:lnTo>
                <a:lnTo>
                  <a:pt x="442864" y="43755"/>
                </a:lnTo>
                <a:lnTo>
                  <a:pt x="435864" y="46482"/>
                </a:lnTo>
                <a:lnTo>
                  <a:pt x="435864" y="77724"/>
                </a:lnTo>
                <a:lnTo>
                  <a:pt x="448567" y="73032"/>
                </a:lnTo>
                <a:lnTo>
                  <a:pt x="460343" y="67056"/>
                </a:lnTo>
                <a:lnTo>
                  <a:pt x="471118" y="59936"/>
                </a:lnTo>
                <a:lnTo>
                  <a:pt x="480822" y="51816"/>
                </a:lnTo>
                <a:lnTo>
                  <a:pt x="515874" y="51816"/>
                </a:lnTo>
                <a:lnTo>
                  <a:pt x="5158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50263" y="1728216"/>
            <a:ext cx="97536" cy="87782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529333" y="1726692"/>
            <a:ext cx="1203197" cy="9144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29333" y="1726692"/>
            <a:ext cx="1351788" cy="90068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815589" y="1726692"/>
            <a:ext cx="310896" cy="30175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783079" y="2709672"/>
            <a:ext cx="24383" cy="87325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827276" y="2708910"/>
            <a:ext cx="97536" cy="87782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943100" y="2707385"/>
            <a:ext cx="186690" cy="90068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134361" y="2707385"/>
            <a:ext cx="579119" cy="18287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707390" y="3318760"/>
            <a:ext cx="4511040" cy="1054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33855">
              <a:lnSpc>
                <a:spcPct val="100000"/>
              </a:lnSpc>
              <a:spcBef>
                <a:spcPts val="100"/>
              </a:spcBef>
            </a:pPr>
            <a:r>
              <a:rPr dirty="0" sz="1050" spc="-5" b="1">
                <a:latin typeface="Arial"/>
                <a:cs typeface="Arial"/>
              </a:rPr>
              <a:t>Figure 1. </a:t>
            </a:r>
            <a:r>
              <a:rPr dirty="0" sz="1050" spc="-30" b="1">
                <a:latin typeface="Arial"/>
                <a:cs typeface="Arial"/>
              </a:rPr>
              <a:t>LT9611 </a:t>
            </a:r>
            <a:r>
              <a:rPr dirty="0" sz="1050" spc="-15" b="1">
                <a:latin typeface="Arial"/>
                <a:cs typeface="Arial"/>
              </a:rPr>
              <a:t>Typical </a:t>
            </a:r>
            <a:r>
              <a:rPr dirty="0" sz="1050" spc="-5" b="1">
                <a:latin typeface="Arial"/>
                <a:cs typeface="Arial"/>
              </a:rPr>
              <a:t>Application</a:t>
            </a:r>
            <a:r>
              <a:rPr dirty="0" sz="1050" spc="75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Diagram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Ordering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algn="ctr" marL="1634489">
              <a:lnSpc>
                <a:spcPct val="100000"/>
              </a:lnSpc>
              <a:spcBef>
                <a:spcPts val="985"/>
              </a:spcBef>
            </a:pPr>
            <a:r>
              <a:rPr dirty="0" sz="1050" spc="-20" b="1">
                <a:latin typeface="Arial"/>
                <a:cs typeface="Arial"/>
              </a:rPr>
              <a:t>Table </a:t>
            </a:r>
            <a:r>
              <a:rPr dirty="0" sz="1050" spc="-5" b="1">
                <a:latin typeface="Arial"/>
                <a:cs typeface="Arial"/>
              </a:rPr>
              <a:t>1. Ordering</a:t>
            </a:r>
            <a:r>
              <a:rPr dirty="0" sz="1050" spc="25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Information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1081277" y="4439411"/>
          <a:ext cx="5400675" cy="509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430"/>
                <a:gridCol w="1393825"/>
                <a:gridCol w="1710055"/>
                <a:gridCol w="1260475"/>
              </a:tblGrid>
              <a:tr h="2979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Number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96520" indent="290830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Operating 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Temperature</a:t>
                      </a:r>
                      <a:r>
                        <a:rPr dirty="0" sz="10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Range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Package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Packing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Method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977"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LT9611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-40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°C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to +85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°C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QFN64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(7.5*7.5)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3" name="object 53"/>
          <p:cNvSpPr/>
          <p:nvPr/>
        </p:nvSpPr>
        <p:spPr>
          <a:xfrm>
            <a:off x="310895" y="313944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 h="0">
                <a:moveTo>
                  <a:pt x="0" y="0"/>
                </a:moveTo>
                <a:lnTo>
                  <a:pt x="693877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13944" y="310896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249667" y="316991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16991" y="10381488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 h="0">
                <a:moveTo>
                  <a:pt x="0" y="0"/>
                </a:moveTo>
                <a:lnTo>
                  <a:pt x="69265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Lontium Semiconductor</a:t>
            </a:r>
            <a:r>
              <a:rPr dirty="0" spc="-40"/>
              <a:t> </a:t>
            </a:r>
            <a:r>
              <a:rPr dirty="0" spc="-5"/>
              <a:t>Corporation</a:t>
            </a: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pc="-25"/>
              <a:t>LT9611 </a:t>
            </a:r>
            <a:r>
              <a:rPr dirty="0" spc="-5"/>
              <a:t>Product Brief – Rev</a:t>
            </a:r>
            <a:r>
              <a:rPr dirty="0" spc="15"/>
              <a:t> </a:t>
            </a:r>
            <a:r>
              <a:rPr dirty="0" spc="-10"/>
              <a:t>1.0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5680972" y="9654949"/>
            <a:ext cx="1155700" cy="15367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10">
                <a:solidFill>
                  <a:srgbClr val="FF0000"/>
                </a:solidFill>
                <a:latin typeface="Arial"/>
                <a:cs typeface="Arial"/>
                <a:hlinkClick r:id="rId31"/>
              </a:rPr>
              <a:t>www.lontiumsemi.com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374" y="1161919"/>
            <a:ext cx="6155055" cy="614172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2298700">
              <a:lnSpc>
                <a:spcPct val="100000"/>
              </a:lnSpc>
              <a:spcBef>
                <a:spcPts val="270"/>
              </a:spcBef>
            </a:pPr>
            <a:r>
              <a:rPr dirty="0" sz="900" spc="-25" b="1">
                <a:solidFill>
                  <a:srgbClr val="FF0000"/>
                </a:solidFill>
                <a:latin typeface="Arial"/>
                <a:cs typeface="Arial"/>
              </a:rPr>
              <a:t>LT9611 </a:t>
            </a:r>
            <a:r>
              <a:rPr dirty="0" sz="900" spc="-15">
                <a:solidFill>
                  <a:srgbClr val="FF0000"/>
                </a:solidFill>
                <a:latin typeface="Arial"/>
                <a:cs typeface="Arial"/>
              </a:rPr>
              <a:t>ADVANCE INFORMATION </a:t>
            </a:r>
            <a:r>
              <a:rPr dirty="0" sz="900" spc="-5">
                <a:solidFill>
                  <a:srgbClr val="FF0000"/>
                </a:solidFill>
                <a:latin typeface="Arial"/>
                <a:cs typeface="Arial"/>
              </a:rPr>
              <a:t>– CONFIDENTIAL AND</a:t>
            </a:r>
            <a:r>
              <a:rPr dirty="0" sz="900" spc="-9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900" spc="-15">
                <a:solidFill>
                  <a:srgbClr val="FF0000"/>
                </a:solidFill>
                <a:latin typeface="Arial"/>
                <a:cs typeface="Arial"/>
              </a:rPr>
              <a:t>PROPRIETARY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200" spc="-5" b="1">
                <a:latin typeface="Arial"/>
                <a:cs typeface="Arial"/>
              </a:rPr>
              <a:t>Copyright © 2017 Lontium Semiconductor Corporation, All rights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reserved.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Lontium Semiconductor </a:t>
            </a:r>
            <a:r>
              <a:rPr dirty="0" sz="1200" b="1">
                <a:latin typeface="Arial"/>
                <a:cs typeface="Arial"/>
              </a:rPr>
              <a:t>Proprietary </a:t>
            </a:r>
            <a:r>
              <a:rPr dirty="0" sz="1200" spc="-5" b="1">
                <a:latin typeface="Arial"/>
                <a:cs typeface="Arial"/>
              </a:rPr>
              <a:t>&amp; Confidential</a:t>
            </a:r>
            <a:endParaRPr sz="1200">
              <a:latin typeface="Arial"/>
              <a:cs typeface="Arial"/>
            </a:endParaRPr>
          </a:p>
          <a:p>
            <a:pPr algn="just" marL="12700" marR="13335">
              <a:lnSpc>
                <a:spcPts val="1560"/>
              </a:lnSpc>
              <a:spcBef>
                <a:spcPts val="55"/>
              </a:spcBef>
            </a:pPr>
            <a:r>
              <a:rPr dirty="0" sz="1200" spc="-5">
                <a:latin typeface="Arial"/>
                <a:cs typeface="Arial"/>
              </a:rPr>
              <a:t>This document and the information it contains belong to Lontium </a:t>
            </a:r>
            <a:r>
              <a:rPr dirty="0" sz="1200" spc="-10">
                <a:latin typeface="Arial"/>
                <a:cs typeface="Arial"/>
              </a:rPr>
              <a:t>Semiconductor. Any  </a:t>
            </a:r>
            <a:r>
              <a:rPr dirty="0" sz="1200" spc="-15">
                <a:latin typeface="Arial"/>
                <a:cs typeface="Arial"/>
              </a:rPr>
              <a:t>review, </a:t>
            </a:r>
            <a:r>
              <a:rPr dirty="0" sz="1200" spc="-5">
                <a:latin typeface="Arial"/>
                <a:cs typeface="Arial"/>
              </a:rPr>
              <a:t>use, dissemination, distribution or copying of this document or its information  outside the scope of a signed agreement with Lontium is strictly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prohibited.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8300"/>
              </a:lnSpc>
            </a:pPr>
            <a:r>
              <a:rPr dirty="0" sz="1200" spc="-5">
                <a:latin typeface="Arial"/>
                <a:cs typeface="Arial"/>
              </a:rPr>
              <a:t>LONTIUM </a:t>
            </a:r>
            <a:r>
              <a:rPr dirty="0" sz="1200">
                <a:latin typeface="Arial"/>
                <a:cs typeface="Arial"/>
              </a:rPr>
              <a:t>DISCLAIMS </a:t>
            </a:r>
            <a:r>
              <a:rPr dirty="0" sz="1200" spc="-5">
                <a:latin typeface="Arial"/>
                <a:cs typeface="Arial"/>
              </a:rPr>
              <a:t>ALL </a:t>
            </a:r>
            <a:r>
              <a:rPr dirty="0" sz="1200" spc="-10">
                <a:latin typeface="Arial"/>
                <a:cs typeface="Arial"/>
              </a:rPr>
              <a:t>WARRANTIES, </a:t>
            </a:r>
            <a:r>
              <a:rPr dirty="0" sz="1200" spc="-5">
                <a:latin typeface="Arial"/>
                <a:cs typeface="Arial"/>
              </a:rPr>
              <a:t>EXPRESSED OR IMPLIED, INCLUDING  THOSE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15">
                <a:latin typeface="Arial"/>
                <a:cs typeface="Arial"/>
              </a:rPr>
              <a:t>NONINFRINGEMENT, </a:t>
            </a:r>
            <a:r>
              <a:rPr dirty="0" sz="1200" spc="-20">
                <a:latin typeface="Arial"/>
                <a:cs typeface="Arial"/>
              </a:rPr>
              <a:t>MERCHANTABILITY, </a:t>
            </a:r>
            <a:r>
              <a:rPr dirty="0" sz="1200" spc="-5">
                <a:latin typeface="Arial"/>
                <a:cs typeface="Arial"/>
              </a:rPr>
              <a:t>TITLE AND FITNESS FOR A  </a:t>
            </a:r>
            <a:r>
              <a:rPr dirty="0" sz="1200" spc="-20">
                <a:latin typeface="Arial"/>
                <a:cs typeface="Arial"/>
              </a:rPr>
              <a:t>PARTICULAR </a:t>
            </a:r>
            <a:r>
              <a:rPr dirty="0" sz="1200" spc="-5">
                <a:latin typeface="Arial"/>
                <a:cs typeface="Arial"/>
              </a:rPr>
              <a:t>PURPOSE. </a:t>
            </a:r>
            <a:r>
              <a:rPr dirty="0" sz="1200" spc="-10">
                <a:latin typeface="Arial"/>
                <a:cs typeface="Arial"/>
              </a:rPr>
              <a:t>CUSTOMERS </a:t>
            </a:r>
            <a:r>
              <a:rPr dirty="0" sz="1200" spc="-15">
                <a:latin typeface="Arial"/>
                <a:cs typeface="Arial"/>
              </a:rPr>
              <a:t>EXPRESSLY </a:t>
            </a:r>
            <a:r>
              <a:rPr dirty="0" sz="1200" spc="-5">
                <a:latin typeface="Arial"/>
                <a:cs typeface="Arial"/>
              </a:rPr>
              <a:t>ASSUME THEIR OWN RISH </a:t>
            </a:r>
            <a:r>
              <a:rPr dirty="0" sz="1200" spc="-10">
                <a:latin typeface="Arial"/>
                <a:cs typeface="Arial"/>
              </a:rPr>
              <a:t>IN  </a:t>
            </a:r>
            <a:r>
              <a:rPr dirty="0" sz="1200" spc="-20">
                <a:latin typeface="Arial"/>
                <a:cs typeface="Arial"/>
              </a:rPr>
              <a:t>RELYING </a:t>
            </a:r>
            <a:r>
              <a:rPr dirty="0" sz="1200" spc="-5">
                <a:latin typeface="Arial"/>
                <a:cs typeface="Arial"/>
              </a:rPr>
              <a:t>ON THIS </a:t>
            </a:r>
            <a:r>
              <a:rPr dirty="0" sz="1200" spc="-20">
                <a:latin typeface="Arial"/>
                <a:cs typeface="Arial"/>
              </a:rPr>
              <a:t>DOCUMENT.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8300"/>
              </a:lnSpc>
            </a:pPr>
            <a:r>
              <a:rPr dirty="0" sz="1200" spc="-5">
                <a:latin typeface="Arial"/>
                <a:cs typeface="Arial"/>
              </a:rPr>
              <a:t>LONTIUM PRODUCTS ARE NOT DESIGNED OR INTENDED FOR USE IN </a:t>
            </a:r>
            <a:r>
              <a:rPr dirty="0" sz="1200">
                <a:latin typeface="Arial"/>
                <a:cs typeface="Arial"/>
              </a:rPr>
              <a:t>LIFE  </a:t>
            </a:r>
            <a:r>
              <a:rPr dirty="0" sz="1200" spc="-10">
                <a:latin typeface="Arial"/>
                <a:cs typeface="Arial"/>
              </a:rPr>
              <a:t>SUPPORT </a:t>
            </a:r>
            <a:r>
              <a:rPr dirty="0" sz="1200" spc="-5">
                <a:latin typeface="Arial"/>
                <a:cs typeface="Arial"/>
              </a:rPr>
              <a:t>APPLIANCES, DEVICES OR SYSTEMS WHERE A MALFUNCTION OF A  LONTIUM DEVICE COULD </a:t>
            </a:r>
            <a:r>
              <a:rPr dirty="0" sz="1200" spc="-20">
                <a:latin typeface="Arial"/>
                <a:cs typeface="Arial"/>
              </a:rPr>
              <a:t>RESULT </a:t>
            </a:r>
            <a:r>
              <a:rPr dirty="0" sz="1200" spc="-5">
                <a:latin typeface="Arial"/>
                <a:cs typeface="Arial"/>
              </a:rPr>
              <a:t>IN A PERSONAL INJURY OR LOSS OF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LIFE.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08300"/>
              </a:lnSpc>
            </a:pPr>
            <a:r>
              <a:rPr dirty="0" sz="1200" spc="-5">
                <a:latin typeface="Arial"/>
                <a:cs typeface="Arial"/>
              </a:rPr>
              <a:t>Lontium assumes no responsibility for any errors in this document, and makes </a:t>
            </a:r>
            <a:r>
              <a:rPr dirty="0" sz="1200" spc="-10">
                <a:latin typeface="Arial"/>
                <a:cs typeface="Arial"/>
              </a:rPr>
              <a:t>no  </a:t>
            </a:r>
            <a:r>
              <a:rPr dirty="0" sz="1200" spc="-5">
                <a:latin typeface="Arial"/>
                <a:cs typeface="Arial"/>
              </a:rPr>
              <a:t>commitment to update the information contained herein. Lontium reserves the right to  change or discontinue this document and the </a:t>
            </a:r>
            <a:r>
              <a:rPr dirty="0" sz="1200">
                <a:latin typeface="Arial"/>
                <a:cs typeface="Arial"/>
              </a:rPr>
              <a:t>products </a:t>
            </a:r>
            <a:r>
              <a:rPr dirty="0" sz="1200" spc="-5">
                <a:latin typeface="Arial"/>
                <a:cs typeface="Arial"/>
              </a:rPr>
              <a:t>it describes at any time, without  notice. Other than as set forth in a separate, signed, written agreement, Lontium grants the  user of this document no right, title or interest in the </a:t>
            </a:r>
            <a:r>
              <a:rPr dirty="0" sz="1200">
                <a:latin typeface="Arial"/>
                <a:cs typeface="Arial"/>
              </a:rPr>
              <a:t>document, </a:t>
            </a:r>
            <a:r>
              <a:rPr dirty="0" sz="1200" spc="-5">
                <a:latin typeface="Arial"/>
                <a:cs typeface="Arial"/>
              </a:rPr>
              <a:t>the information it contains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or  the </a:t>
            </a:r>
            <a:r>
              <a:rPr dirty="0" sz="1200">
                <a:latin typeface="Arial"/>
                <a:cs typeface="Arial"/>
              </a:rPr>
              <a:t>intellectual </a:t>
            </a:r>
            <a:r>
              <a:rPr dirty="0" sz="1200" spc="-5">
                <a:latin typeface="Arial"/>
                <a:cs typeface="Arial"/>
              </a:rPr>
              <a:t>property in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embodies.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13335">
              <a:lnSpc>
                <a:spcPct val="107900"/>
              </a:lnSpc>
            </a:pPr>
            <a:r>
              <a:rPr dirty="0" sz="1200" spc="-10" b="1">
                <a:latin typeface="Arial"/>
                <a:cs typeface="Arial"/>
              </a:rPr>
              <a:t>Trademarks  </a:t>
            </a:r>
            <a:r>
              <a:rPr dirty="0" sz="1200" spc="-5">
                <a:latin typeface="Arial"/>
                <a:cs typeface="Arial"/>
              </a:rPr>
              <a:t>Lontium™ </a:t>
            </a:r>
            <a:r>
              <a:rPr dirty="0" sz="1200" spc="-5">
                <a:latin typeface="SimSun"/>
                <a:cs typeface="SimSun"/>
              </a:rPr>
              <a:t>龙 迅 </a:t>
            </a:r>
            <a:r>
              <a:rPr dirty="0" sz="1200" spc="-5">
                <a:latin typeface="Arial"/>
                <a:cs typeface="Arial"/>
              </a:rPr>
              <a:t>™ and ClearEdge™ is a registered trademark of Lontium Semiconductor.  All Other brand names, product names, trademarks, and registered trademarks contained  herein are the property of </a:t>
            </a:r>
            <a:r>
              <a:rPr dirty="0" sz="1200">
                <a:latin typeface="Arial"/>
                <a:cs typeface="Arial"/>
              </a:rPr>
              <a:t>their </a:t>
            </a:r>
            <a:r>
              <a:rPr dirty="0" sz="1200" spc="-5">
                <a:latin typeface="Arial"/>
                <a:cs typeface="Arial"/>
              </a:rPr>
              <a:t>respective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owners.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2128520" indent="-635">
              <a:lnSpc>
                <a:spcPct val="108300"/>
              </a:lnSpc>
            </a:pPr>
            <a:r>
              <a:rPr dirty="0" sz="1200" spc="-10" b="1">
                <a:latin typeface="Arial"/>
                <a:cs typeface="Arial"/>
              </a:rPr>
              <a:t>Visit </a:t>
            </a:r>
            <a:r>
              <a:rPr dirty="0" sz="1200" spc="-5" b="1">
                <a:latin typeface="Arial"/>
                <a:cs typeface="Arial"/>
              </a:rPr>
              <a:t>our corporate web page at: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www.lontiumsemi.com 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Technical </a:t>
            </a:r>
            <a:r>
              <a:rPr dirty="0" sz="1200" spc="-5" b="1">
                <a:latin typeface="Arial"/>
                <a:cs typeface="Arial"/>
              </a:rPr>
              <a:t>support: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support@lontium.com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20"/>
              </a:spcBef>
            </a:pPr>
            <a:r>
              <a:rPr dirty="0" sz="1200" spc="-5" b="1">
                <a:latin typeface="Arial"/>
                <a:cs typeface="Arial"/>
              </a:rPr>
              <a:t>Sales: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sales@lontium.com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0895" y="313944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 h="0">
                <a:moveTo>
                  <a:pt x="0" y="0"/>
                </a:moveTo>
                <a:lnTo>
                  <a:pt x="693877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3944" y="310896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49667" y="316991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6991" y="10381488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 h="0">
                <a:moveTo>
                  <a:pt x="0" y="0"/>
                </a:moveTo>
                <a:lnTo>
                  <a:pt x="69265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Lontium Semiconductor</a:t>
            </a:r>
            <a:r>
              <a:rPr dirty="0" spc="-40"/>
              <a:t> </a:t>
            </a:r>
            <a:r>
              <a:rPr dirty="0" spc="-5"/>
              <a:t>Corporation</a:t>
            </a: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pc="-25"/>
              <a:t>LT9611 </a:t>
            </a:r>
            <a:r>
              <a:rPr dirty="0" spc="-5"/>
              <a:t>Product Brief – Rev</a:t>
            </a:r>
            <a:r>
              <a:rPr dirty="0" spc="15"/>
              <a:t> </a:t>
            </a:r>
            <a:r>
              <a:rPr dirty="0" spc="-10"/>
              <a:t>1.0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80972" y="9654949"/>
            <a:ext cx="1155700" cy="15367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1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www.lontiumsemi.com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ycwu</dc:creator>
  <dc:title>Microsoft Word - LT9611_Brief_R1.0.docx</dc:title>
  <dcterms:created xsi:type="dcterms:W3CDTF">2018-06-18T00:41:32Z</dcterms:created>
  <dcterms:modified xsi:type="dcterms:W3CDTF">2018-06-18T00:41:32Z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2018-06-18T00:00:00Z</vt:filetime>
  </property>
</Properties>
</file>